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A Ma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2-17T11:53:31.922">
    <p:pos x="908" y="965"/>
    <p:text>I love this Kanye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ac349d4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ac349d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ac0b111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ac0b111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4:20 to go through intro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4c83e2a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4c83e2a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4c83e2a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4c83e2a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4c83e2a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4c83e2a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to the simulation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4c83e2a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4c83e2a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64c83e2a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64c83e2a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4c83e2a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4c83e2a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4c83e2a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4c83e2a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4c83e2a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64c83e2a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64c83e2a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64c83e2a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8:05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4c83e2a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4c83e2a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64c83e2a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64c83e2a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64c83e2a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64c83e2a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4c83e2a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4c83e2a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ac0b1118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ac0b1118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ac0b1118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ac0b1118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ac0b1118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ac0b1118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ac0b1118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ac0b1118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4c83e2a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64c83e2a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64c83e2a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64c83e2a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64c83e2a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64c83e2a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ac0b111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ac0b111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4c83e2a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4c83e2a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ac0b111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ac0b111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c0b1118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c0b1118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64c83e2a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64c83e2a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4c83e2a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4c83e2a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7863" l="0" r="6768" t="27859"/>
          <a:stretch/>
        </p:blipFill>
        <p:spPr>
          <a:xfrm>
            <a:off x="5014484" y="3182325"/>
            <a:ext cx="4129516" cy="1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9297" t="8491"/>
          <a:stretch/>
        </p:blipFill>
        <p:spPr>
          <a:xfrm flipH="1">
            <a:off x="1" y="3599050"/>
            <a:ext cx="2987974" cy="16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357166" cy="11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5.png"/><Relationship Id="rId13" Type="http://schemas.openxmlformats.org/officeDocument/2006/relationships/image" Target="../media/image12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 Resale Market Model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Arturas Malinauskas &amp; David Martinez de la Cruz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27863" l="0" r="6768" t="27859"/>
          <a:stretch/>
        </p:blipFill>
        <p:spPr>
          <a:xfrm>
            <a:off x="5014484" y="3182325"/>
            <a:ext cx="4129516" cy="1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4">
            <a:alphaModFix/>
          </a:blip>
          <a:srcRect b="0" l="0" r="9297" t="8491"/>
          <a:stretch/>
        </p:blipFill>
        <p:spPr>
          <a:xfrm flipH="1">
            <a:off x="1" y="3599050"/>
            <a:ext cx="2987974" cy="16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Initial Hypothesis  II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is price affected by the number of sneaker brands?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Prices decrease due to agent’s preferences for variety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Which market parameters are the most impactful on price?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Sneaker to Agent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behaviors of the sneaker market differ from a standard stock market model?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Agents’ profit rates vary due to non-price  preferences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&amp; Implementation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4"/>
          <p:cNvCxnSpPr>
            <a:stCxn id="132" idx="6"/>
          </p:cNvCxnSpPr>
          <p:nvPr/>
        </p:nvCxnSpPr>
        <p:spPr>
          <a:xfrm>
            <a:off x="7751200" y="4079975"/>
            <a:ext cx="1031100" cy="4578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24"/>
          <p:cNvSpPr/>
          <p:nvPr/>
        </p:nvSpPr>
        <p:spPr>
          <a:xfrm>
            <a:off x="1294600" y="1363700"/>
            <a:ext cx="4809000" cy="1622700"/>
          </a:xfrm>
          <a:prstGeom prst="roundRect">
            <a:avLst>
              <a:gd fmla="val 18182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Methodology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125" y="1533169"/>
            <a:ext cx="1235429" cy="119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250" y="1504375"/>
            <a:ext cx="1294800" cy="125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5923" y="1504375"/>
            <a:ext cx="1294827" cy="125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2281" y="1504370"/>
            <a:ext cx="1294827" cy="12317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2359200" y="914200"/>
            <a:ext cx="4425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2"/>
                </a:solidFill>
              </a:rPr>
              <a:t>AGENT BASED MODEL</a:t>
            </a:r>
            <a:endParaRPr b="1" sz="2400">
              <a:solidFill>
                <a:schemeClr val="lt2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442150" y="2633050"/>
            <a:ext cx="1294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85C6"/>
                </a:solidFill>
              </a:rPr>
              <a:t>TRENDSETTERS</a:t>
            </a:r>
            <a:endParaRPr b="1" sz="1000">
              <a:solidFill>
                <a:srgbClr val="3D85C6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6402288" y="2649775"/>
            <a:ext cx="1294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85C6"/>
                </a:solidFill>
              </a:rPr>
              <a:t>COLLECTORS</a:t>
            </a:r>
            <a:endParaRPr b="1" sz="1000">
              <a:solidFill>
                <a:srgbClr val="3D85C6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699413" y="2633050"/>
            <a:ext cx="1294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85C6"/>
                </a:solidFill>
              </a:rPr>
              <a:t>SOCIALITES</a:t>
            </a:r>
            <a:endParaRPr b="1" sz="1000">
              <a:solidFill>
                <a:srgbClr val="3D85C6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3026225" y="2661850"/>
            <a:ext cx="1294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85C6"/>
                </a:solidFill>
              </a:rPr>
              <a:t>PROFITEERS</a:t>
            </a:r>
            <a:endParaRPr b="1" sz="1000">
              <a:solidFill>
                <a:srgbClr val="3D85C6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720250" y="3056038"/>
            <a:ext cx="1406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SELLERS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7131400" y="3127075"/>
            <a:ext cx="1406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</a:rPr>
              <a:t>BUYERS</a:t>
            </a:r>
            <a:endParaRPr b="1" sz="1800">
              <a:solidFill>
                <a:srgbClr val="FFD966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6714400" y="3450375"/>
            <a:ext cx="224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BF9000"/>
                </a:solidFill>
              </a:rPr>
              <a:t>Buying price</a:t>
            </a:r>
            <a:endParaRPr b="1" u="sng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</a:rPr>
              <a:t>Depending on buyer’s </a:t>
            </a:r>
            <a:r>
              <a:rPr b="1" i="1" lang="en">
                <a:solidFill>
                  <a:srgbClr val="BF9000"/>
                </a:solidFill>
              </a:rPr>
              <a:t>desire</a:t>
            </a:r>
            <a:r>
              <a:rPr b="1" lang="en">
                <a:solidFill>
                  <a:srgbClr val="BF9000"/>
                </a:solidFill>
              </a:rPr>
              <a:t> and offer</a:t>
            </a:r>
            <a:endParaRPr b="1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BF9000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86050" y="3391900"/>
            <a:ext cx="2674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CAA36"/>
                </a:solidFill>
              </a:rPr>
              <a:t>Selling</a:t>
            </a:r>
            <a:r>
              <a:rPr b="1" lang="en" u="sng">
                <a:solidFill>
                  <a:srgbClr val="0CAA36"/>
                </a:solidFill>
              </a:rPr>
              <a:t> price</a:t>
            </a:r>
            <a:endParaRPr b="1" u="sng">
              <a:solidFill>
                <a:srgbClr val="0CAA3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AA36"/>
                </a:solidFill>
              </a:rPr>
              <a:t>Depending on demand and seller’s social status</a:t>
            </a:r>
            <a:endParaRPr b="1">
              <a:solidFill>
                <a:srgbClr val="0CAA36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130350" y="3188675"/>
            <a:ext cx="2883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2"/>
                </a:solidFill>
              </a:rPr>
              <a:t>Social status</a:t>
            </a:r>
            <a:endParaRPr b="1" u="sng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Depending on agent’s sneakers and their social status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6300" y="3936975"/>
            <a:ext cx="4331401" cy="10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2932475" y="1425700"/>
            <a:ext cx="4809000" cy="1622700"/>
          </a:xfrm>
          <a:prstGeom prst="roundRect">
            <a:avLst>
              <a:gd fmla="val 18182" name="adj"/>
            </a:avLst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7131400" y="3956675"/>
            <a:ext cx="619800" cy="246600"/>
          </a:xfrm>
          <a:prstGeom prst="ellipse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4"/>
          <p:cNvCxnSpPr>
            <a:stCxn id="132" idx="2"/>
            <a:endCxn id="152" idx="1"/>
          </p:cNvCxnSpPr>
          <p:nvPr/>
        </p:nvCxnSpPr>
        <p:spPr>
          <a:xfrm>
            <a:off x="7131400" y="4079975"/>
            <a:ext cx="38100" cy="642000"/>
          </a:xfrm>
          <a:prstGeom prst="straightConnector1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4"/>
          <p:cNvSpPr/>
          <p:nvPr/>
        </p:nvSpPr>
        <p:spPr>
          <a:xfrm>
            <a:off x="7169425" y="4492950"/>
            <a:ext cx="1612800" cy="45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BF9000"/>
                </a:solidFill>
              </a:rPr>
              <a:t>How far they are from their objective</a:t>
            </a:r>
            <a:endParaRPr i="1" sz="1100">
              <a:solidFill>
                <a:srgbClr val="BF9000"/>
              </a:solidFill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2728750" y="4805400"/>
            <a:ext cx="13245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Depreciation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5166875" y="4815350"/>
            <a:ext cx="1235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4EA7"/>
                </a:solidFill>
              </a:rPr>
              <a:t>Vintageness</a:t>
            </a:r>
            <a:endParaRPr b="1">
              <a:solidFill>
                <a:srgbClr val="674EA7"/>
              </a:solidFill>
            </a:endParaRPr>
          </a:p>
        </p:txBody>
      </p:sp>
      <p:cxnSp>
        <p:nvCxnSpPr>
          <p:cNvPr id="155" name="Google Shape;155;p24"/>
          <p:cNvCxnSpPr/>
          <p:nvPr/>
        </p:nvCxnSpPr>
        <p:spPr>
          <a:xfrm flipH="1" rot="10800000">
            <a:off x="3982300" y="4721975"/>
            <a:ext cx="275400" cy="1377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4"/>
          <p:cNvCxnSpPr/>
          <p:nvPr/>
        </p:nvCxnSpPr>
        <p:spPr>
          <a:xfrm rot="10800000">
            <a:off x="4986125" y="4694975"/>
            <a:ext cx="255000" cy="1644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601" y="4441224"/>
            <a:ext cx="675323" cy="38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575" y="4349588"/>
            <a:ext cx="517924" cy="56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8274" y="4458000"/>
            <a:ext cx="601328" cy="4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5800" y="2487078"/>
            <a:ext cx="80907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03209" y="2368675"/>
            <a:ext cx="517934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4913" y="2467425"/>
            <a:ext cx="719512" cy="5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9588" y="2528275"/>
            <a:ext cx="675326" cy="4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Parameters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1066025" y="1017725"/>
            <a:ext cx="178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NUMBER OF AGENTS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3883538" y="1017725"/>
            <a:ext cx="17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NUMBER OF SNEAKERS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6616100" y="1017725"/>
            <a:ext cx="1890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INITIAL BUYING PRICE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2358275" y="2938575"/>
            <a:ext cx="15933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NUMBER OF BRANDS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871175" y="1642800"/>
            <a:ext cx="217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Divided into the four types according to proportion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649375" y="1642800"/>
            <a:ext cx="217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Distributed among the trendsetters. Given initial parameters based on brand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6050" y="2487092"/>
            <a:ext cx="353505" cy="37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12336" y="2478077"/>
            <a:ext cx="370494" cy="39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37822" y="2478077"/>
            <a:ext cx="370502" cy="39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95349" y="2478075"/>
            <a:ext cx="370501" cy="38563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6371901" y="1662450"/>
            <a:ext cx="23787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Estimated value for the buyer’s buying price. Determines the behavior in the beginning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065163" y="3602950"/>
            <a:ext cx="217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Trendsetters are assigned randomly to one. Need to ensure a minimum number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5596300" y="3059775"/>
            <a:ext cx="15933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TIME STEPS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5303188" y="3347250"/>
            <a:ext cx="21795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Duration of the simulation</a:t>
            </a:r>
            <a:endParaRPr b="1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1 time step = 1 day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97327" y="4079952"/>
            <a:ext cx="1392275" cy="8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Nominal Simulation Case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75" y="1396325"/>
            <a:ext cx="4460051" cy="352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75" y="1858975"/>
            <a:ext cx="4104576" cy="2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4979475" y="1331650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Average selling &amp; buying price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5033525" y="2980200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Transactions per day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932500" y="1504975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Profit by profiteers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932500" y="1017725"/>
            <a:ext cx="77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1000 agents,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800 items</a:t>
            </a:r>
            <a:r>
              <a:rPr b="1" lang="en" sz="2400">
                <a:solidFill>
                  <a:schemeClr val="dk2"/>
                </a:solidFill>
              </a:rPr>
              <a:t>,</a:t>
            </a:r>
            <a:r>
              <a:rPr b="1" lang="en">
                <a:solidFill>
                  <a:schemeClr val="dk2"/>
                </a:solidFill>
              </a:rPr>
              <a:t> initial buying price of 700CU, 4 brands, 150 time steps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the Ratio of Sneakers to Agents 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305" y="1528300"/>
            <a:ext cx="3872396" cy="29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00" y="1597986"/>
            <a:ext cx="4055302" cy="273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395" y="3041879"/>
            <a:ext cx="3625802" cy="14806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927150" y="2935550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Nominal case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4651800" y="1425000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Average selling &amp; buying price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935700" y="1044375"/>
            <a:ext cx="77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1000 agents,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i="1" lang="en" sz="2400">
                <a:solidFill>
                  <a:schemeClr val="dk2"/>
                </a:solidFill>
              </a:rPr>
              <a:t>200 items</a:t>
            </a:r>
            <a:r>
              <a:rPr b="1" lang="en" sz="2400">
                <a:solidFill>
                  <a:schemeClr val="dk2"/>
                </a:solidFill>
              </a:rPr>
              <a:t>,</a:t>
            </a:r>
            <a:r>
              <a:rPr b="1" lang="en">
                <a:solidFill>
                  <a:schemeClr val="dk2"/>
                </a:solidFill>
              </a:rPr>
              <a:t> initial buying price of 700CU, 4 brands, 150 time steps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1225300" y="1528300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Average transaction price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935700" y="4565513"/>
            <a:ext cx="727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Results as expected!</a:t>
            </a:r>
            <a:r>
              <a:rPr b="1" lang="en">
                <a:solidFill>
                  <a:schemeClr val="dk2"/>
                </a:solidFill>
              </a:rPr>
              <a:t> </a:t>
            </a:r>
            <a:r>
              <a:rPr b="1" lang="en" sz="2000">
                <a:solidFill>
                  <a:schemeClr val="dk2"/>
                </a:solidFill>
              </a:rPr>
              <a:t>The average selling price</a:t>
            </a:r>
            <a:r>
              <a:rPr b="1" i="1" lang="en" sz="2000">
                <a:solidFill>
                  <a:schemeClr val="dk2"/>
                </a:solidFill>
              </a:rPr>
              <a:t> </a:t>
            </a:r>
            <a:r>
              <a:rPr b="1" i="1" lang="en" sz="2400">
                <a:solidFill>
                  <a:schemeClr val="dk2"/>
                </a:solidFill>
              </a:rPr>
              <a:t>increases</a:t>
            </a:r>
            <a:endParaRPr b="1" i="1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118" y="1543025"/>
            <a:ext cx="4574594" cy="32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Varying the Number of Brands</a:t>
            </a: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935700" y="1044375"/>
            <a:ext cx="77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1000 agents,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r>
              <a:rPr b="1" lang="en">
                <a:solidFill>
                  <a:schemeClr val="dk2"/>
                </a:solidFill>
              </a:rPr>
              <a:t>800 items</a:t>
            </a:r>
            <a:r>
              <a:rPr b="1" lang="en" sz="2400">
                <a:solidFill>
                  <a:schemeClr val="dk2"/>
                </a:solidFill>
              </a:rPr>
              <a:t>,</a:t>
            </a:r>
            <a:r>
              <a:rPr b="1" lang="en">
                <a:solidFill>
                  <a:schemeClr val="dk2"/>
                </a:solidFill>
              </a:rPr>
              <a:t> initial buying price of 700CU, </a:t>
            </a:r>
            <a:r>
              <a:rPr b="1" i="1" lang="en" sz="2400">
                <a:solidFill>
                  <a:schemeClr val="dk2"/>
                </a:solidFill>
              </a:rPr>
              <a:t>10</a:t>
            </a:r>
            <a:r>
              <a:rPr b="1" i="1" lang="en" sz="2400">
                <a:solidFill>
                  <a:schemeClr val="dk2"/>
                </a:solidFill>
              </a:rPr>
              <a:t> brands</a:t>
            </a:r>
            <a:r>
              <a:rPr b="1" lang="en">
                <a:solidFill>
                  <a:schemeClr val="dk2"/>
                </a:solidFill>
              </a:rPr>
              <a:t>, 150 time steps</a:t>
            </a:r>
            <a:endParaRPr b="1">
              <a:solidFill>
                <a:schemeClr val="dk2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88" y="1543025"/>
            <a:ext cx="4296282" cy="3250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/>
        </p:nvSpPr>
        <p:spPr>
          <a:xfrm>
            <a:off x="4841725" y="1385675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Nominal case</a:t>
            </a:r>
            <a:endParaRPr b="1" sz="1200">
              <a:solidFill>
                <a:schemeClr val="lt2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70175" y="1398375"/>
            <a:ext cx="263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</a:rPr>
              <a:t>Average selling price per brand</a:t>
            </a:r>
            <a:endParaRPr b="1" sz="1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Influential Parameters</a:t>
            </a:r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5076075" y="1255800"/>
            <a:ext cx="37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High number of brands</a:t>
            </a:r>
            <a:endParaRPr b="1" sz="1800">
              <a:solidFill>
                <a:schemeClr val="lt2"/>
              </a:solidFill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935725" y="1255800"/>
            <a:ext cx="338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</a:rPr>
              <a:t>Low ratio sneakers/agents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50" y="2836250"/>
            <a:ext cx="7808675" cy="15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1494850" y="3666525"/>
            <a:ext cx="27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Effect of </a:t>
            </a:r>
            <a:r>
              <a:rPr b="1" i="1" lang="en" sz="1300">
                <a:solidFill>
                  <a:schemeClr val="dk2"/>
                </a:solidFill>
              </a:rPr>
              <a:t>low</a:t>
            </a:r>
            <a:r>
              <a:rPr b="1" lang="en" sz="1300">
                <a:solidFill>
                  <a:schemeClr val="dk2"/>
                </a:solidFill>
              </a:rPr>
              <a:t> </a:t>
            </a:r>
            <a:r>
              <a:rPr b="1" lang="en" sz="1600">
                <a:solidFill>
                  <a:schemeClr val="dk2"/>
                </a:solidFill>
              </a:rPr>
              <a:t>sneaker to agent ratio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4325163" y="3628425"/>
            <a:ext cx="6159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</a:rPr>
              <a:t>&gt;</a:t>
            </a:r>
            <a:endParaRPr b="1" sz="4000">
              <a:solidFill>
                <a:schemeClr val="dk2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4972675" y="3628425"/>
            <a:ext cx="29016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Effect of </a:t>
            </a:r>
            <a:r>
              <a:rPr b="1" i="1" lang="en" sz="2000">
                <a:solidFill>
                  <a:schemeClr val="dk2"/>
                </a:solidFill>
              </a:rPr>
              <a:t>high</a:t>
            </a:r>
            <a:r>
              <a:rPr b="1" lang="en" sz="1600">
                <a:solidFill>
                  <a:schemeClr val="dk2"/>
                </a:solidFill>
              </a:rPr>
              <a:t> number of brands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409050" y="4355725"/>
            <a:ext cx="385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Other parameters may be influential (i.e. decrease or increase in buying price)</a:t>
            </a:r>
            <a:endParaRPr b="1">
              <a:solidFill>
                <a:srgbClr val="F1C232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4278425" y="4466125"/>
            <a:ext cx="650400" cy="46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5035300" y="4355725"/>
            <a:ext cx="378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Change in the intrinsic behavior of the market. Different nominal results</a:t>
            </a:r>
            <a:endParaRPr b="1">
              <a:solidFill>
                <a:srgbClr val="F1C232"/>
              </a:solidFill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275" y="1604367"/>
            <a:ext cx="4472731" cy="1835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3" y="1604375"/>
            <a:ext cx="4472724" cy="18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000" y="1698092"/>
            <a:ext cx="353505" cy="37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711" y="1698102"/>
            <a:ext cx="370494" cy="39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347" y="1698102"/>
            <a:ext cx="370502" cy="39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3274" y="1698100"/>
            <a:ext cx="370501" cy="38563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1320900" y="1017725"/>
            <a:ext cx="65022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The Retail Shoe Market has associated an </a:t>
            </a:r>
            <a:r>
              <a:rPr b="1" i="1" lang="en" sz="1600">
                <a:solidFill>
                  <a:schemeClr val="dk2"/>
                </a:solidFill>
              </a:rPr>
              <a:t>intangible value</a:t>
            </a:r>
            <a:endParaRPr b="1" i="1" sz="1600">
              <a:solidFill>
                <a:schemeClr val="dk2"/>
              </a:solidFill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3625" y="4135198"/>
            <a:ext cx="975276" cy="44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1"/>
          <p:cNvCxnSpPr>
            <a:stCxn id="250" idx="3"/>
            <a:endCxn id="251" idx="1"/>
          </p:cNvCxnSpPr>
          <p:nvPr/>
        </p:nvCxnSpPr>
        <p:spPr>
          <a:xfrm>
            <a:off x="3658155" y="3002500"/>
            <a:ext cx="1128000" cy="13173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31"/>
          <p:cNvCxnSpPr>
            <a:stCxn id="250" idx="3"/>
            <a:endCxn id="253" idx="1"/>
          </p:cNvCxnSpPr>
          <p:nvPr/>
        </p:nvCxnSpPr>
        <p:spPr>
          <a:xfrm flipH="1" rot="10800000">
            <a:off x="3658155" y="1885600"/>
            <a:ext cx="1128000" cy="1116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0" name="Google Shape;250;p31"/>
          <p:cNvSpPr/>
          <p:nvPr/>
        </p:nvSpPr>
        <p:spPr>
          <a:xfrm>
            <a:off x="494055" y="2769700"/>
            <a:ext cx="3164100" cy="465600"/>
          </a:xfrm>
          <a:prstGeom prst="roundRect">
            <a:avLst>
              <a:gd fmla="val 16667" name="adj"/>
            </a:avLst>
          </a:prstGeom>
          <a:solidFill>
            <a:srgbClr val="155B54"/>
          </a:solidFill>
          <a:ln cap="flat" cmpd="sng" w="9525">
            <a:solidFill>
              <a:srgbClr val="155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VALUE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4786291" y="1629186"/>
            <a:ext cx="1791000" cy="5130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owner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4786291" y="4063201"/>
            <a:ext cx="1791000" cy="5130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Vintageness 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Depreciation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4786291" y="2753620"/>
            <a:ext cx="1791000" cy="513000"/>
          </a:xfrm>
          <a:prstGeom prst="roundRect">
            <a:avLst>
              <a:gd fmla="val 16667" name="adj"/>
            </a:avLst>
          </a:prstGeom>
          <a:solidFill>
            <a:srgbClr val="1D7E74"/>
          </a:solidFill>
          <a:ln cap="flat" cmpd="sng" w="9525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the market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5" name="Google Shape;255;p31"/>
          <p:cNvCxnSpPr>
            <a:stCxn id="250" idx="3"/>
            <a:endCxn id="254" idx="1"/>
          </p:cNvCxnSpPr>
          <p:nvPr/>
        </p:nvCxnSpPr>
        <p:spPr>
          <a:xfrm>
            <a:off x="3658155" y="3002500"/>
            <a:ext cx="1128000" cy="7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1"/>
          <p:cNvSpPr/>
          <p:nvPr/>
        </p:nvSpPr>
        <p:spPr>
          <a:xfrm>
            <a:off x="5594800" y="3553650"/>
            <a:ext cx="174000" cy="44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Shoe Market </a:t>
            </a:r>
            <a:r>
              <a:rPr b="1" lang="en"/>
              <a:t>vs</a:t>
            </a:r>
            <a:r>
              <a:rPr lang="en"/>
              <a:t> Stock Market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311700" y="1152475"/>
            <a:ext cx="87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Number of Agents Simulated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Arbitrary parameters for style and fashion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Exclusion of counterfeit goods and scammers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Market has seasonal effects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people aren’t trading every day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Optimize Code Data Structure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real world data from social media and marketplaces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Refine arbitrary parameters for greater meaning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Agent based model approximated behavior of the sneaker resale market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1871" l="0" r="0" t="1163"/>
          <a:stretch/>
        </p:blipFill>
        <p:spPr>
          <a:xfrm>
            <a:off x="426581" y="-12"/>
            <a:ext cx="8290832" cy="504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 txBox="1"/>
          <p:nvPr/>
        </p:nvSpPr>
        <p:spPr>
          <a:xfrm>
            <a:off x="212100" y="4920900"/>
            <a:ext cx="89319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Image Source: </a:t>
            </a:r>
            <a:r>
              <a:rPr lang="en" sz="1100"/>
              <a:t>https://fivethirtyeight.com/features/you-see-sneakers-these-guys-see-hundreds-of-millions-in-resale-profit/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Agent based model approximated behavior of the sneaker resale market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Identified scarcity of shoes as most important price factor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/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Agent based model approximated behavior of the sneaker resale market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Identified scarcity of shoes as most important price factor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Agents </a:t>
            </a:r>
            <a:r>
              <a:rPr lang="en"/>
              <a:t>behavior</a:t>
            </a:r>
            <a:r>
              <a:rPr lang="en"/>
              <a:t> is distinct based on their type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L. Chow. You See Sneakers, These Guys See Hundreds Of Millions In Resale Profit, October 2014. URL https://fivethirtyeight.com/features/you-see-sneakers -these-guys-see-hundreds-of-millions-in-resale-profit/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L. Steinberg. The Profitable Hidden Sneaker Market, September 2018. URL https://www.forbes.com/sites/leighsteinberg/2018/09/17/the-profitable-hidden-sneaker-market/#319df41c5925.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M. Raberto, S. Cincotti, S. M. Focardi, and M. Marchesi. Agent Based Simulation of a Financial market. Physica A Statistical Mechanics and its Applications, October 2001.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P. Bak, M. Paczuski, and M. Shubik. Price Variations in a Stock Market with Many Agents . Physica A Statistical Mechanics and its Applications, December 1997.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.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3241999" y="1868576"/>
            <a:ext cx="882028" cy="3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/>
        </p:nvSpPr>
        <p:spPr>
          <a:xfrm>
            <a:off x="898800" y="0"/>
            <a:ext cx="82452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Nike Logo Source: </a:t>
            </a:r>
            <a:r>
              <a:rPr lang="en" sz="1000"/>
              <a:t>http://www.pngall.com/wp-content/uploads/2016/06/Nike-Logo-PNG.png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Estimated</a:t>
            </a:r>
            <a:r>
              <a:rPr lang="en"/>
              <a:t> 1 Billion USD of sneaker resale activity this year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Exclusive colors and models can be sold for over 1000% more than original retail price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Emergence in past 3 years of dedicated shoe resale sites: Stockx.com , Goat.com , Fightclub.com , and more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Interesting new market which has not been studied </a:t>
            </a:r>
            <a:r>
              <a:rPr lang="en"/>
              <a:t>academically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675"/>
            <a:ext cx="9143999" cy="477815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708400" y="580725"/>
            <a:ext cx="4184100" cy="479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12100" y="4782900"/>
            <a:ext cx="8931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Source: </a:t>
            </a:r>
            <a:r>
              <a:rPr lang="en" sz="1200"/>
              <a:t>https://stockx.com/sneakers/price-premium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Literature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“</a:t>
            </a:r>
            <a:r>
              <a:rPr lang="en"/>
              <a:t>Agent Based Simulation of a Financial market”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Agents are traders in a market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fixed amount of capital and assets are traded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Prices are set based on supply and demand of the stocks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Random variables to differentiate agents desire to buy a stock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“Price Variations in a Stock Market with Many Agents”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Research on “bubbles” in prices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Two types of agents: “rational” and “noise” traders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Isolating market factors which impact price in uncertain ways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Incorporating qualitative factors like style into the model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Creating distinct and useful representations of different types of players in the market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Avoiding arbitrary decisions to simplify the market 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Relevance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Understand if current growth in the market is sustainable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Identify ideal production level for sneaker manufacturers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Modeling this non-traditional market could be useful to identify important dynamics in other market types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Questions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does the proportion of sneakers to agents affect price?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How is price affected by the number of competing sneaker brands?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Which market parameters are the most impactful on price?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behaviors of the sneaker market differ from a standard stock market model?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1225296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Hypothesis  I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does the proportion of sneakers to agents affect price?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Sneaker to Agent Ratio                                             should reduce price and may                                              decrease volatility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675" y="1574163"/>
            <a:ext cx="32766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2100" y="4752000"/>
            <a:ext cx="8931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Image Source: https://www.toppr.com/guides/economics/market-equilibrium/shifts-in-demand-and-supply/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